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72" r:id="rId2"/>
    <p:sldId id="385" r:id="rId3"/>
    <p:sldId id="387" r:id="rId4"/>
    <p:sldId id="367" r:id="rId5"/>
    <p:sldId id="386" r:id="rId6"/>
    <p:sldId id="259" r:id="rId7"/>
    <p:sldId id="370" r:id="rId8"/>
    <p:sldId id="260" r:id="rId9"/>
    <p:sldId id="347" r:id="rId10"/>
    <p:sldId id="373" r:id="rId11"/>
    <p:sldId id="354" r:id="rId12"/>
    <p:sldId id="358" r:id="rId13"/>
    <p:sldId id="375" r:id="rId14"/>
    <p:sldId id="377" r:id="rId15"/>
    <p:sldId id="376" r:id="rId16"/>
    <p:sldId id="334" r:id="rId17"/>
    <p:sldId id="379" r:id="rId18"/>
    <p:sldId id="380" r:id="rId19"/>
    <p:sldId id="381" r:id="rId20"/>
    <p:sldId id="383" r:id="rId21"/>
    <p:sldId id="384" r:id="rId22"/>
    <p:sldId id="362" r:id="rId23"/>
    <p:sldId id="323" r:id="rId24"/>
    <p:sldId id="388" r:id="rId25"/>
    <p:sldId id="389" r:id="rId26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  <a:srgbClr val="FFCCFF"/>
    <a:srgbClr val="FFFFCC"/>
    <a:srgbClr val="660066"/>
    <a:srgbClr val="000066"/>
    <a:srgbClr val="CCFFFF"/>
    <a:srgbClr val="FFFF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5" d="100"/>
          <a:sy n="95" d="100"/>
        </p:scale>
        <p:origin x="-444" y="-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202926D5-D883-4878-84B7-5ED4B3D3CAC7}" type="datetimeFigureOut">
              <a:rPr lang="en-US"/>
              <a:pPr>
                <a:defRPr/>
              </a:pPr>
              <a:t>25/03/2021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3180EA81-6D40-4C12-B22B-447A5FFFE1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437511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C64D8-689A-455A-9460-2A886F851902}" type="datetimeFigureOut">
              <a:rPr lang="en-US"/>
              <a:pPr>
                <a:defRPr/>
              </a:pPr>
              <a:t>25/03/2021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067EE-2F39-4CBE-A198-6C465B975E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60819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9CBDC-8174-4CF5-8AA1-FBDEB66091B6}" type="datetimeFigureOut">
              <a:rPr lang="en-US"/>
              <a:pPr>
                <a:defRPr/>
              </a:pPr>
              <a:t>25/03/2021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19755-8D34-466D-B4AB-9272D2B4E8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90292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08BE3-DB64-4DDA-98A5-D0A9D97F15BF}" type="datetimeFigureOut">
              <a:rPr lang="en-US"/>
              <a:pPr>
                <a:defRPr/>
              </a:pPr>
              <a:t>25/03/2021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37D8D-639A-4D93-83BE-AB6A1ABA17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01620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CE0C2-D9E0-4004-830D-61435E59C0B4}" type="datetimeFigureOut">
              <a:rPr lang="en-US"/>
              <a:pPr>
                <a:defRPr/>
              </a:pPr>
              <a:t>25/03/2021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E55BD-7305-4025-91E8-501FB26406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01134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F8182-09E0-4878-9942-0A2A7228389F}" type="datetimeFigureOut">
              <a:rPr lang="en-US"/>
              <a:pPr>
                <a:defRPr/>
              </a:pPr>
              <a:t>25/03/2021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E475B-A8F4-4A2C-889F-D43CBE8917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2626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D4CEF-5061-4961-8253-41D3AC0BC3D9}" type="datetimeFigureOut">
              <a:rPr lang="en-US"/>
              <a:pPr>
                <a:defRPr/>
              </a:pPr>
              <a:t>25/03/2021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7BF14-74B8-4AB4-98A9-F20C59E536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56868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DFCA6-FDDD-4612-9E0D-A3B922B8D6C6}" type="datetimeFigureOut">
              <a:rPr lang="en-US"/>
              <a:pPr>
                <a:defRPr/>
              </a:pPr>
              <a:t>25/03/2021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3B69A3-4D48-464B-ACCF-461A0BE541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20748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4F3CA-2DF0-4016-9EF7-03D8204C55B2}" type="datetimeFigureOut">
              <a:rPr lang="en-US"/>
              <a:pPr>
                <a:defRPr/>
              </a:pPr>
              <a:t>25/03/2021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254CA-C427-4E0D-9FA9-6D88FB3591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97804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6E48C-308E-476E-B403-66AA83D6E4A9}" type="datetimeFigureOut">
              <a:rPr lang="en-US"/>
              <a:pPr>
                <a:defRPr/>
              </a:pPr>
              <a:t>25/03/2021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BBE57-3AE2-49AC-8619-F093789783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98847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A1B2C-4907-4F0A-B2F3-2C84854FEC99}" type="datetimeFigureOut">
              <a:rPr lang="en-US"/>
              <a:pPr>
                <a:defRPr/>
              </a:pPr>
              <a:t>25/03/2021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128F9-1909-46C1-9F0B-58A888DC41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00426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B9EB1-6968-453F-A453-B2DA9C90BB4F}" type="datetimeFigureOut">
              <a:rPr lang="en-US"/>
              <a:pPr>
                <a:defRPr/>
              </a:pPr>
              <a:t>25/03/2021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8723C-5748-499E-8E8A-20F6C17E41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19001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272A0DF-825F-4492-B0D8-EF040FEAC31D}" type="datetimeFigureOut">
              <a:rPr lang="en-US"/>
              <a:pPr>
                <a:defRPr/>
              </a:pPr>
              <a:t>25/03/2021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A45E0A-7625-4344-8039-D0B433B0C2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ình ảnh cây tre một vẻ đẹp kiên cường theo năm tháng – Blog Bệnh Viện Xây  Dự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742950"/>
            <a:ext cx="4876800" cy="2914650"/>
          </a:xfrm>
          <a:prstGeom prst="rect">
            <a:avLst/>
          </a:prstGeom>
          <a:noFill/>
        </p:spPr>
      </p:pic>
      <p:sp>
        <p:nvSpPr>
          <p:cNvPr id="25604" name="AutoShape 4" descr="ẢNH NỀN CÂY TRE -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6" name="AutoShape 6" descr="ẢNH NỀN CÂY TRE -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8" name="AutoShape 8" descr="ẢNH NỀN CÂY TRE -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10" name="AutoShape 10" descr="ẢNH NỀN CÂY TRE -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0727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85" name="Text Box 17"/>
          <p:cNvSpPr txBox="1">
            <a:spLocks noChangeArrowheads="1"/>
          </p:cNvSpPr>
          <p:nvPr/>
        </p:nvSpPr>
        <p:spPr bwMode="auto">
          <a:xfrm>
            <a:off x="254001" y="4057651"/>
            <a:ext cx="4519613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8786" name="Text Box 18"/>
          <p:cNvSpPr txBox="1">
            <a:spLocks noChangeArrowheads="1"/>
          </p:cNvSpPr>
          <p:nvPr/>
        </p:nvSpPr>
        <p:spPr bwMode="auto">
          <a:xfrm>
            <a:off x="1801011" y="1947743"/>
            <a:ext cx="1508125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latin typeface="Times New Roman" pitchFamily="18" charset="0"/>
                <a:cs typeface="Times New Roman" pitchFamily="18" charset="0"/>
              </a:rPr>
              <a:t>Gồm 3 phần</a:t>
            </a:r>
            <a:endParaRPr lang="vi-VN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8787" name="AutoShape 19"/>
          <p:cNvSpPr>
            <a:spLocks noChangeArrowheads="1"/>
          </p:cNvSpPr>
          <p:nvPr/>
        </p:nvSpPr>
        <p:spPr bwMode="auto">
          <a:xfrm>
            <a:off x="381000" y="2724150"/>
            <a:ext cx="8229600" cy="2143125"/>
          </a:xfrm>
          <a:prstGeom prst="wedgeRoundRectCallout">
            <a:avLst>
              <a:gd name="adj1" fmla="val 43750"/>
              <a:gd name="adj2" fmla="val -33861"/>
              <a:gd name="adj3" fmla="val 16667"/>
            </a:avLst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sz="2200" b="1" u="sng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2200" b="1" u="sng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altLang="en-US" sz="22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en-US" sz="2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en-US" sz="2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2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altLang="en-US" sz="22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altLang="en-US" sz="22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altLang="en-US" sz="22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2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”).</a:t>
            </a:r>
          </a:p>
          <a:p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-&gt; </a:t>
            </a:r>
            <a:r>
              <a:rPr lang="en-US" altLang="en-US" sz="2200" b="1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altLang="en-US" sz="2200" b="1" u="sng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2200" b="1" u="sng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altLang="en-US" sz="22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en-US" sz="2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altLang="en-US" sz="22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2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altLang="en-US" sz="22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22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2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altLang="en-US" sz="22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altLang="en-US" sz="22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ngợi</a:t>
            </a:r>
            <a:r>
              <a:rPr lang="en-US" altLang="en-US" sz="2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altLang="en-US" sz="2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2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altLang="en-US" sz="22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en-US" sz="22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vút</a:t>
            </a:r>
            <a:r>
              <a:rPr lang="en-US" altLang="en-US" sz="22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altLang="en-US" sz="22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altLang="en-US" sz="2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).</a:t>
            </a:r>
          </a:p>
          <a:p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-&gt; </a:t>
            </a:r>
            <a:r>
              <a:rPr lang="en-US" altLang="en-US" sz="22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22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 Nam.</a:t>
            </a:r>
          </a:p>
          <a:p>
            <a:r>
              <a:rPr lang="en-US" altLang="en-US" sz="2200" b="1" u="sng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2200" b="1" u="sng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altLang="en-US" sz="22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en-US" sz="2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2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altLang="en-US" sz="2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2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-&gt; </a:t>
            </a:r>
            <a:r>
              <a:rPr lang="en-US" altLang="en-US" sz="22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22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2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 Nam.</a:t>
            </a:r>
          </a:p>
          <a:p>
            <a:pPr eaLnBrk="0" hangingPunct="0"/>
            <a:endParaRPr lang="en-US" altLang="en-US" sz="2200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9863" y="297789"/>
            <a:ext cx="457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ct val="50000"/>
              </a:spcBef>
              <a:defRPr/>
            </a:pPr>
            <a:r>
              <a:rPr lang="en-US" alt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II.Đọc-hiểu</a:t>
            </a:r>
            <a:r>
              <a:rPr lang="en-US" alt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>
              <a:spcBef>
                <a:spcPct val="50000"/>
              </a:spcBef>
              <a:defRPr/>
            </a:pPr>
            <a:r>
              <a:rPr lang="en-US" alt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alt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en-US" alt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50000"/>
              </a:spcBef>
              <a:defRPr/>
            </a:pPr>
            <a:r>
              <a:rPr lang="en-US" alt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alt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50000"/>
              </a:spcBef>
              <a:defRPr/>
            </a:pPr>
            <a:r>
              <a:rPr lang="en-US" alt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alt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alt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alt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alt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332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87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8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8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87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87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8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786" grpId="0" animBg="1"/>
      <p:bldP spid="288787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ình ảnh có liên qu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"/>
            <a:ext cx="4572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2" descr="Kết quả hình ảnh cho nứ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572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66800" y="209550"/>
            <a:ext cx="14462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Nứa</a:t>
            </a:r>
            <a:endParaRPr lang="en-US" sz="5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Kết quả hình ảnh cho cây mai cùng họ với t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751"/>
            <a:ext cx="4572000" cy="2571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13416" y="4095750"/>
            <a:ext cx="13773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5400" b="1" dirty="0">
              <a:solidFill>
                <a:srgbClr val="FFFF00"/>
              </a:solidFill>
            </a:endParaRPr>
          </a:p>
        </p:txBody>
      </p:sp>
      <p:pic>
        <p:nvPicPr>
          <p:cNvPr id="10" name="Picture 2" descr="Kết quả hình ảnh cho cây vầ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878" y="2571751"/>
            <a:ext cx="4597121" cy="2571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724400" y="4090208"/>
            <a:ext cx="14157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Vầu</a:t>
            </a:r>
            <a:endParaRPr lang="en-US" sz="5400" b="1" dirty="0">
              <a:solidFill>
                <a:srgbClr val="FFFF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81600" y="218098"/>
            <a:ext cx="159518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endParaRPr lang="en-US" sz="5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Kết quả hình ảnh cho cây tầm vô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 descr="Kết quả hình ảnh cho giang buộc lạ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54549" y="3414415"/>
            <a:ext cx="22796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81600" y="3486150"/>
            <a:ext cx="30123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vông</a:t>
            </a:r>
            <a:endParaRPr lang="en-US" sz="5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378488" y="2819578"/>
            <a:ext cx="8765512" cy="23239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01356" y="432553"/>
            <a:ext cx="8001000" cy="23870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2208544" y="0"/>
            <a:ext cx="510540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VÀ CHIA SẺ</a:t>
            </a:r>
          </a:p>
        </p:txBody>
      </p:sp>
      <p:sp>
        <p:nvSpPr>
          <p:cNvPr id="5" name="Rectangle 4"/>
          <p:cNvSpPr/>
          <p:nvPr/>
        </p:nvSpPr>
        <p:spPr>
          <a:xfrm>
            <a:off x="1870668" y="718124"/>
            <a:ext cx="58623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Nam”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1447800" y="3073598"/>
            <a:ext cx="69316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1186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49" name="Picture 17" descr="0412Fo03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2287"/>
            <a:ext cx="4495800" cy="252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11" y="2628900"/>
            <a:ext cx="4581211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17961" dir="2700000" algn="ctr" rotWithShape="0">
                    <a:srgbClr val="708688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8194" name="Picture 2" descr="C:\Users\M\Downloads\images (1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0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M\Downloads\images (18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71750"/>
            <a:ext cx="4622243" cy="2571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M\Downloads\images (16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572001" cy="26289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istrator.ThinPC-PC\Pictures\609fi01l-150812204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0"/>
            <a:ext cx="4622242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C:\Users\M\Downloads\download (5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98" y="2638320"/>
            <a:ext cx="4585398" cy="25051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M\Downloads\download (6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90800"/>
            <a:ext cx="4622243" cy="2533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0801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670772"/>
            <a:ext cx="5181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1.Cây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Nam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133350"/>
            <a:ext cx="25987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alt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alt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vb</a:t>
            </a:r>
            <a:endParaRPr lang="en-US" altLang="en-US" sz="28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" y="1693958"/>
            <a:ext cx="502919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so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-1256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C:\Users\M\Downloads\images (17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741944"/>
            <a:ext cx="3657600" cy="24015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2601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218"/>
            <a:ext cx="4425461" cy="2517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4" descr="C:\Users\Administrator.ThinPC-PC\Pictures\tre-em-chan-trau-va-nhung-tro-tieu-khien-thu-v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750"/>
            <a:ext cx="4572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5" descr="C:\Users\Administrator.ThinPC-PC\Pictures\Phuong 1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913"/>
            <a:ext cx="4572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C:\Users\M\Downloads\download (1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2571749"/>
            <a:ext cx="4572000" cy="25717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M\Downloads\download (9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" y="-24913"/>
            <a:ext cx="4568651" cy="2571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M\Downloads\download (10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" y="2523600"/>
            <a:ext cx="4568651" cy="26199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M\Downloads\download (11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25617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M\Downloads\images (10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23600"/>
            <a:ext cx="4619625" cy="26199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602"/>
            <a:ext cx="4568651" cy="2554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D:\trang chào GADt\hoi-phu-nu-huyen-dien-khanh-khanh-hoa-vung-manh-nho-mo-hinh-kinh-te-tap-the144567162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860"/>
            <a:ext cx="4572000" cy="2518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danhdu[1]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2523600"/>
            <a:ext cx="4627998" cy="261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" y="2512924"/>
            <a:ext cx="4568650" cy="2630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17961" dir="2700000" algn="ctr" rotWithShape="0">
                    <a:srgbClr val="708688">
                      <a:alpha val="50000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361950"/>
            <a:ext cx="8915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*Qua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/>
          </a:p>
        </p:txBody>
      </p:sp>
      <p:pic>
        <p:nvPicPr>
          <p:cNvPr id="1026" name="Picture 2" descr="C:\Users\M\Downloads\download (8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3150"/>
            <a:ext cx="3124200" cy="280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\Downloads\download (1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2343150"/>
            <a:ext cx="2780044" cy="280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 descr="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343151"/>
            <a:ext cx="3276600" cy="2746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91928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209550"/>
            <a:ext cx="28007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III. PHÂN TÍCH</a:t>
            </a:r>
          </a:p>
        </p:txBody>
      </p:sp>
      <p:sp>
        <p:nvSpPr>
          <p:cNvPr id="5" name="Rectangle 4"/>
          <p:cNvSpPr/>
          <p:nvPr/>
        </p:nvSpPr>
        <p:spPr>
          <a:xfrm>
            <a:off x="231949" y="732770"/>
            <a:ext cx="47168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1352550"/>
            <a:ext cx="861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Nam.</a:t>
            </a:r>
            <a:endParaRPr lang="en-US" alt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Administrator.ThinPC-PC\Pictures\cay-tre-tram-do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4365"/>
            <a:ext cx="4572000" cy="2599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Users\M\Downloads\images (1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44365"/>
            <a:ext cx="4572000" cy="25991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5309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164805" y="622318"/>
            <a:ext cx="3571683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289805" name="Cloud"/>
          <p:cNvSpPr>
            <a:spLocks noChangeAspect="1" noEditPoints="1" noChangeArrowheads="1"/>
          </p:cNvSpPr>
          <p:nvPr/>
        </p:nvSpPr>
        <p:spPr bwMode="auto">
          <a:xfrm>
            <a:off x="1950646" y="819150"/>
            <a:ext cx="7086600" cy="180721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/>
            <a:r>
              <a:rPr lang="en-US" altLang="en-US" sz="2800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1.Cây </a:t>
            </a:r>
            <a:r>
              <a:rPr lang="en-US" altLang="en-US" sz="2800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altLang="en-US" sz="2800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en-US" sz="2800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altLang="en-US" sz="2800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altLang="en-US" sz="2800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altLang="en-US" sz="2800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800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altLang="en-US" sz="2800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altLang="en-US" sz="2800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2800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2800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800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800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800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147220" y="133350"/>
            <a:ext cx="28007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III. PHÂN TÍCH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609600" y="2876550"/>
            <a:ext cx="8153400" cy="1905000"/>
          </a:xfrm>
          <a:prstGeom prst="cloudCallout">
            <a:avLst>
              <a:gd name="adj1" fmla="val -63718"/>
              <a:gd name="adj2" fmla="val 5538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2.Vì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</a:rPr>
              <a:t>sao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</a:rPr>
              <a:t>nói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</a:rPr>
              <a:t>tre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</a:rPr>
              <a:t>tượng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</a:rPr>
              <a:t>trưng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</a:rPr>
              <a:t>Việt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 Nam,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</a:rPr>
              <a:t>dân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</a:rPr>
              <a:t>tộc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</a:rPr>
              <a:t>Việt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 Nam?</a:t>
            </a:r>
          </a:p>
        </p:txBody>
      </p:sp>
    </p:spTree>
    <p:extLst>
      <p:ext uri="{BB962C8B-B14F-4D97-AF65-F5344CB8AC3E}">
        <p14:creationId xmlns="" xmlns:p14="http://schemas.microsoft.com/office/powerpoint/2010/main" val="88682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9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 animBg="1"/>
      <p:bldP spid="289805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Kiểm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tra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bài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cũ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Câu</a:t>
            </a:r>
            <a:r>
              <a:rPr lang="en-US" dirty="0" smtClean="0"/>
              <a:t> 1 </a:t>
            </a:r>
            <a:r>
              <a:rPr lang="en-US" dirty="0" err="1" smtClean="0"/>
              <a:t>hãy</a:t>
            </a:r>
            <a:r>
              <a:rPr lang="en-US" dirty="0" smtClean="0"/>
              <a:t> </a:t>
            </a:r>
            <a:r>
              <a:rPr lang="en-US" dirty="0" err="1" smtClean="0"/>
              <a:t>nêu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thành</a:t>
            </a:r>
            <a:r>
              <a:rPr lang="en-US" dirty="0" smtClean="0"/>
              <a:t> </a:t>
            </a:r>
            <a:r>
              <a:rPr lang="en-US" dirty="0" err="1" smtClean="0"/>
              <a:t>phần</a:t>
            </a:r>
            <a:r>
              <a:rPr lang="en-US" dirty="0" smtClean="0"/>
              <a:t> </a:t>
            </a:r>
            <a:r>
              <a:rPr lang="en-US" dirty="0" err="1" smtClean="0"/>
              <a:t>chính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câu</a:t>
            </a:r>
            <a:r>
              <a:rPr lang="en-US" dirty="0" smtClean="0"/>
              <a:t>?</a:t>
            </a:r>
          </a:p>
          <a:p>
            <a:r>
              <a:rPr lang="en-US" dirty="0" err="1" smtClean="0"/>
              <a:t>Câu</a:t>
            </a:r>
            <a:r>
              <a:rPr lang="en-US" dirty="0" smtClean="0"/>
              <a:t> 2 </a:t>
            </a:r>
            <a:r>
              <a:rPr lang="en-US" dirty="0" err="1" smtClean="0"/>
              <a:t>hãy</a:t>
            </a:r>
            <a:r>
              <a:rPr lang="en-US" dirty="0" smtClean="0"/>
              <a:t> </a:t>
            </a:r>
            <a:r>
              <a:rPr lang="en-US" dirty="0" err="1" smtClean="0"/>
              <a:t>nêu</a:t>
            </a:r>
            <a:r>
              <a:rPr lang="en-US" dirty="0" smtClean="0"/>
              <a:t> </a:t>
            </a:r>
            <a:r>
              <a:rPr lang="en-US" dirty="0" err="1" smtClean="0"/>
              <a:t>hiểu</a:t>
            </a:r>
            <a:r>
              <a:rPr lang="en-US" dirty="0" smtClean="0"/>
              <a:t> </a:t>
            </a:r>
            <a:r>
              <a:rPr lang="en-US" dirty="0" err="1" smtClean="0"/>
              <a:t>biết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mik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 smtClean="0"/>
              <a:t>tác</a:t>
            </a:r>
            <a:r>
              <a:rPr lang="en-US" dirty="0" smtClean="0"/>
              <a:t> </a:t>
            </a:r>
            <a:r>
              <a:rPr lang="en-US" dirty="0" err="1" smtClean="0"/>
              <a:t>giả</a:t>
            </a:r>
            <a:r>
              <a:rPr lang="en-US" dirty="0" smtClean="0"/>
              <a:t> </a:t>
            </a:r>
            <a:r>
              <a:rPr lang="en-US" dirty="0" err="1" smtClean="0"/>
              <a:t>Tố</a:t>
            </a:r>
            <a:r>
              <a:rPr lang="en-US" dirty="0" smtClean="0"/>
              <a:t> </a:t>
            </a:r>
            <a:r>
              <a:rPr lang="en-US" dirty="0" err="1" smtClean="0"/>
              <a:t>Hữu</a:t>
            </a:r>
            <a:r>
              <a:rPr lang="en-US" dirty="0" smtClean="0"/>
              <a:t> ?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133350"/>
            <a:ext cx="28007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III. PHÂN TÍCH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656570"/>
            <a:ext cx="35716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7" name="Rectangle 6"/>
          <p:cNvSpPr/>
          <p:nvPr/>
        </p:nvSpPr>
        <p:spPr>
          <a:xfrm>
            <a:off x="400403" y="1875770"/>
            <a:ext cx="4953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Tre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tượng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trưng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cho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con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người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Việt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Nam: </a:t>
            </a:r>
            <a:r>
              <a:rPr lang="en-US" altLang="en-US" sz="2800" dirty="0" err="1">
                <a:latin typeface="Times New Roman" pitchFamily="18" charset="0"/>
              </a:rPr>
              <a:t>thanh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cao</a:t>
            </a:r>
            <a:r>
              <a:rPr lang="en-US" altLang="en-US" sz="2800" dirty="0">
                <a:latin typeface="Times New Roman" pitchFamily="18" charset="0"/>
              </a:rPr>
              <a:t>, </a:t>
            </a:r>
            <a:r>
              <a:rPr lang="en-US" altLang="en-US" sz="2800" dirty="0" err="1">
                <a:latin typeface="Times New Roman" pitchFamily="18" charset="0"/>
              </a:rPr>
              <a:t>giản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dị</a:t>
            </a:r>
            <a:r>
              <a:rPr lang="en-US" altLang="en-US" sz="2800" dirty="0">
                <a:latin typeface="Times New Roman" pitchFamily="18" charset="0"/>
              </a:rPr>
              <a:t>, </a:t>
            </a:r>
            <a:r>
              <a:rPr lang="en-US" altLang="en-US" sz="2800" dirty="0" err="1">
                <a:latin typeface="Times New Roman" pitchFamily="18" charset="0"/>
              </a:rPr>
              <a:t>siêng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năng</a:t>
            </a:r>
            <a:r>
              <a:rPr lang="en-US" altLang="en-US" sz="2800" dirty="0">
                <a:latin typeface="Times New Roman" pitchFamily="18" charset="0"/>
              </a:rPr>
              <a:t>, </a:t>
            </a:r>
            <a:r>
              <a:rPr lang="en-US" altLang="en-US" sz="2800" dirty="0" err="1">
                <a:latin typeface="Times New Roman" pitchFamily="18" charset="0"/>
              </a:rPr>
              <a:t>cần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cù</a:t>
            </a:r>
            <a:r>
              <a:rPr lang="en-US" altLang="en-US" sz="2800" dirty="0">
                <a:latin typeface="Times New Roman" pitchFamily="18" charset="0"/>
              </a:rPr>
              <a:t>, </a:t>
            </a:r>
            <a:r>
              <a:rPr lang="en-US" altLang="en-US" sz="2800" dirty="0" err="1">
                <a:latin typeface="Times New Roman" pitchFamily="18" charset="0"/>
              </a:rPr>
              <a:t>bất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khuất</a:t>
            </a:r>
            <a:endParaRPr lang="en-US" alt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6146" name="Picture 2" descr="C:\Users\M\Downloads\download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0"/>
            <a:ext cx="3657600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03149" y="1339230"/>
            <a:ext cx="24737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3351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133350"/>
            <a:ext cx="26133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IV. TỔNG KẾT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29791" y="742949"/>
            <a:ext cx="881801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5847" y="2139877"/>
            <a:ext cx="88180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 descr="C:\Users\M\Downloads\download (8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43275"/>
            <a:ext cx="2819400" cy="18347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\Downloads\images (8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492" y="3343276"/>
            <a:ext cx="3352508" cy="18347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M\Downloads\images (19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3276"/>
            <a:ext cx="2971800" cy="18002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2782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152650" y="328613"/>
            <a:ext cx="4953000" cy="646331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CÂY TRE VIỆT NAM  </a:t>
            </a:r>
            <a:r>
              <a:rPr lang="en-US" alt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</a:p>
        </p:txBody>
      </p:sp>
      <p:sp>
        <p:nvSpPr>
          <p:cNvPr id="53251" name="Line 3"/>
          <p:cNvSpPr>
            <a:spLocks noChangeShapeType="1"/>
          </p:cNvSpPr>
          <p:nvPr/>
        </p:nvSpPr>
        <p:spPr bwMode="auto">
          <a:xfrm flipH="1">
            <a:off x="1447800" y="571500"/>
            <a:ext cx="0" cy="400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2" name="Line 8"/>
          <p:cNvSpPr>
            <a:spLocks noChangeShapeType="1"/>
          </p:cNvSpPr>
          <p:nvPr/>
        </p:nvSpPr>
        <p:spPr bwMode="auto">
          <a:xfrm>
            <a:off x="1447800" y="571500"/>
            <a:ext cx="7048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" name="Group 35"/>
          <p:cNvGrpSpPr>
            <a:grpSpLocks/>
          </p:cNvGrpSpPr>
          <p:nvPr/>
        </p:nvGrpSpPr>
        <p:grpSpPr bwMode="auto">
          <a:xfrm>
            <a:off x="7105650" y="571500"/>
            <a:ext cx="666750" cy="400050"/>
            <a:chOff x="4320" y="480"/>
            <a:chExt cx="672" cy="336"/>
          </a:xfrm>
          <a:solidFill>
            <a:srgbClr val="00B050"/>
          </a:solidFill>
        </p:grpSpPr>
        <p:sp>
          <p:nvSpPr>
            <p:cNvPr id="8" name="Line 4"/>
            <p:cNvSpPr>
              <a:spLocks noChangeShapeType="1"/>
            </p:cNvSpPr>
            <p:nvPr/>
          </p:nvSpPr>
          <p:spPr bwMode="auto">
            <a:xfrm flipH="1">
              <a:off x="4992" y="480"/>
              <a:ext cx="0" cy="336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 bwMode="auto">
            <a:xfrm>
              <a:off x="4320" y="480"/>
              <a:ext cx="672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152400" y="971550"/>
            <a:ext cx="2819400" cy="74295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NGHỆ THUẬT</a:t>
            </a: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6467475" y="985838"/>
            <a:ext cx="2514600" cy="74295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32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32550" y="2103835"/>
            <a:ext cx="1219200" cy="14966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báu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953000" y="2114550"/>
            <a:ext cx="1371600" cy="15430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895600" y="2114550"/>
            <a:ext cx="1219200" cy="15430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786688" y="2114550"/>
            <a:ext cx="1219200" cy="14859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447800" y="2125266"/>
            <a:ext cx="1295400" cy="15323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2114550"/>
            <a:ext cx="1371600" cy="15430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914400" y="1728788"/>
            <a:ext cx="304800" cy="3750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9" idx="0"/>
          </p:cNvCxnSpPr>
          <p:nvPr/>
        </p:nvCxnSpPr>
        <p:spPr>
          <a:xfrm>
            <a:off x="1704975" y="1728787"/>
            <a:ext cx="390525" cy="3964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2590800" y="1728788"/>
            <a:ext cx="914400" cy="3750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endCxn id="18" idx="0"/>
          </p:cNvCxnSpPr>
          <p:nvPr/>
        </p:nvCxnSpPr>
        <p:spPr>
          <a:xfrm>
            <a:off x="7924800" y="1728787"/>
            <a:ext cx="471488" cy="3857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6934200" y="1728788"/>
            <a:ext cx="171450" cy="3750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6172200" y="1728788"/>
            <a:ext cx="533400" cy="3750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ight Brace 44"/>
          <p:cNvSpPr/>
          <p:nvPr/>
        </p:nvSpPr>
        <p:spPr>
          <a:xfrm rot="5400000">
            <a:off x="6998494" y="1997869"/>
            <a:ext cx="257175" cy="357663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Right Brace 45"/>
          <p:cNvSpPr/>
          <p:nvPr/>
        </p:nvSpPr>
        <p:spPr>
          <a:xfrm rot="5400000">
            <a:off x="1812132" y="1997869"/>
            <a:ext cx="257175" cy="357663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47" name="Group 32"/>
          <p:cNvGrpSpPr>
            <a:grpSpLocks/>
          </p:cNvGrpSpPr>
          <p:nvPr/>
        </p:nvGrpSpPr>
        <p:grpSpPr bwMode="auto">
          <a:xfrm rot="16200000">
            <a:off x="1878018" y="3891375"/>
            <a:ext cx="425054" cy="300404"/>
            <a:chOff x="912" y="3600"/>
            <a:chExt cx="672" cy="336"/>
          </a:xfrm>
          <a:solidFill>
            <a:srgbClr val="00B050"/>
          </a:solidFill>
        </p:grpSpPr>
        <p:sp>
          <p:nvSpPr>
            <p:cNvPr id="48" name="Line 27"/>
            <p:cNvSpPr>
              <a:spLocks noChangeShapeType="1"/>
            </p:cNvSpPr>
            <p:nvPr/>
          </p:nvSpPr>
          <p:spPr bwMode="auto">
            <a:xfrm flipH="1">
              <a:off x="912" y="3600"/>
              <a:ext cx="0" cy="336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" name="Line 28"/>
            <p:cNvSpPr>
              <a:spLocks noChangeShapeType="1"/>
            </p:cNvSpPr>
            <p:nvPr/>
          </p:nvSpPr>
          <p:spPr bwMode="auto">
            <a:xfrm>
              <a:off x="912" y="3600"/>
              <a:ext cx="672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0" name="Group 31"/>
          <p:cNvGrpSpPr>
            <a:grpSpLocks/>
          </p:cNvGrpSpPr>
          <p:nvPr/>
        </p:nvGrpSpPr>
        <p:grpSpPr bwMode="auto">
          <a:xfrm rot="5400000">
            <a:off x="6748396" y="3854790"/>
            <a:ext cx="494705" cy="381005"/>
            <a:chOff x="4320" y="3456"/>
            <a:chExt cx="672" cy="336"/>
          </a:xfrm>
          <a:solidFill>
            <a:srgbClr val="00B050"/>
          </a:solidFill>
        </p:grpSpPr>
        <p:sp>
          <p:nvSpPr>
            <p:cNvPr id="51" name="Line 29"/>
            <p:cNvSpPr>
              <a:spLocks noChangeShapeType="1"/>
            </p:cNvSpPr>
            <p:nvPr/>
          </p:nvSpPr>
          <p:spPr bwMode="auto">
            <a:xfrm flipH="1">
              <a:off x="4992" y="3456"/>
              <a:ext cx="0" cy="336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" name="Line 30"/>
            <p:cNvSpPr>
              <a:spLocks noChangeShapeType="1"/>
            </p:cNvSpPr>
            <p:nvPr/>
          </p:nvSpPr>
          <p:spPr bwMode="auto">
            <a:xfrm>
              <a:off x="4320" y="3456"/>
              <a:ext cx="672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3" name="Text Box 33"/>
          <p:cNvSpPr txBox="1">
            <a:spLocks noChangeArrowheads="1"/>
          </p:cNvSpPr>
          <p:nvPr/>
        </p:nvSpPr>
        <p:spPr bwMode="auto">
          <a:xfrm>
            <a:off x="2205038" y="3957638"/>
            <a:ext cx="4610100" cy="89255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 TRƯNG CAO QUÝ CỦA DÂN TỘC VIỆT NAM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5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BACK03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70866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4" descr="Large confetti"/>
          <p:cNvSpPr>
            <a:spLocks noChangeArrowheads="1"/>
          </p:cNvSpPr>
          <p:nvPr/>
        </p:nvSpPr>
        <p:spPr bwMode="auto">
          <a:xfrm>
            <a:off x="173334" y="2571750"/>
            <a:ext cx="87630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pattFill prst="lgConfetti">
                  <a:fgClr>
                    <a:srgbClr val="99CC00"/>
                  </a:fgClr>
                  <a:bgClr>
                    <a:srgbClr val="FFFFFF"/>
                  </a:bgClr>
                </a:patt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107763" dir="13500000" sx="125000" sy="125000" algn="b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2.Chuẩn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: -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đơn</a:t>
            </a:r>
            <a:endParaRPr lang="en-US" altLang="en-US" sz="2800" i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altLang="en-US" sz="2800" i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                          -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alt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1" name="Text Box 5" descr="Large confetti"/>
          <p:cNvSpPr txBox="1">
            <a:spLocks noChangeArrowheads="1"/>
          </p:cNvSpPr>
          <p:nvPr/>
        </p:nvSpPr>
        <p:spPr bwMode="auto">
          <a:xfrm>
            <a:off x="1905000" y="219730"/>
            <a:ext cx="4876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pattFill prst="lgConfetti">
                  <a:fgClr>
                    <a:srgbClr val="99CC00"/>
                  </a:fgClr>
                  <a:bgClr>
                    <a:srgbClr val="FFFFFF"/>
                  </a:bgClr>
                </a:patt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107763" dir="13500000" sx="125000" sy="125000" algn="b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2800" b="1" i="1" dirty="0">
                <a:latin typeface="Times New Roman" pitchFamily="18" charset="0"/>
                <a:cs typeface="Times New Roman" pitchFamily="18" charset="0"/>
              </a:rPr>
              <a:t>HƯỚNG DẪN HỌC Ở NHÀ</a:t>
            </a: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152400" y="895350"/>
            <a:ext cx="8763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1.Bài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dung,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endParaRPr lang="en-US" alt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5-7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  <p:bldP spid="4101" grpId="0"/>
      <p:bldP spid="5837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Chúc</a:t>
            </a:r>
            <a:r>
              <a:rPr lang="en-US" dirty="0" smtClean="0"/>
              <a:t> </a:t>
            </a:r>
            <a:r>
              <a:rPr lang="en-US" dirty="0" err="1" smtClean="0"/>
              <a:t>mọi</a:t>
            </a:r>
            <a:r>
              <a:rPr lang="en-US" dirty="0" smtClean="0"/>
              <a:t> </a:t>
            </a:r>
            <a:r>
              <a:rPr lang="en-US" dirty="0" err="1" smtClean="0"/>
              <a:t>người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tốt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Nhớ</a:t>
            </a:r>
            <a:r>
              <a:rPr lang="en-US" dirty="0" smtClean="0"/>
              <a:t> like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mik</a:t>
            </a:r>
            <a:r>
              <a:rPr lang="en-US" dirty="0" smtClean="0"/>
              <a:t> </a:t>
            </a:r>
            <a:r>
              <a:rPr lang="en-US" dirty="0" err="1" smtClean="0"/>
              <a:t>nhé</a:t>
            </a:r>
            <a:endParaRPr lang="en-US" dirty="0"/>
          </a:p>
        </p:txBody>
      </p:sp>
      <p:pic>
        <p:nvPicPr>
          <p:cNvPr id="37890" name="Picture 2" descr="Những hình ảnh cảm ơn đẹp nhấ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657350"/>
            <a:ext cx="7038975" cy="46482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Trả</a:t>
            </a:r>
            <a:r>
              <a:rPr lang="en-US" dirty="0" smtClean="0"/>
              <a:t> </a:t>
            </a:r>
            <a:r>
              <a:rPr lang="en-US" dirty="0" err="1" smtClean="0"/>
              <a:t>lời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Câu</a:t>
            </a:r>
            <a:r>
              <a:rPr lang="en-US" dirty="0" smtClean="0"/>
              <a:t> 1 : </a:t>
            </a:r>
            <a:r>
              <a:rPr lang="en-US" dirty="0" err="1" smtClean="0"/>
              <a:t>thành</a:t>
            </a:r>
            <a:r>
              <a:rPr lang="en-US" dirty="0" smtClean="0"/>
              <a:t> </a:t>
            </a:r>
            <a:r>
              <a:rPr lang="en-US" dirty="0" err="1" smtClean="0"/>
              <a:t>phần</a:t>
            </a:r>
            <a:r>
              <a:rPr lang="en-US" dirty="0" smtClean="0"/>
              <a:t> </a:t>
            </a:r>
            <a:r>
              <a:rPr lang="en-US" dirty="0" err="1" smtClean="0"/>
              <a:t>chính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câu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những</a:t>
            </a:r>
            <a:r>
              <a:rPr lang="en-US" dirty="0" smtClean="0"/>
              <a:t> </a:t>
            </a:r>
            <a:r>
              <a:rPr lang="en-US" dirty="0" err="1" smtClean="0"/>
              <a:t>phần</a:t>
            </a:r>
            <a:r>
              <a:rPr lang="en-US" dirty="0" smtClean="0"/>
              <a:t> </a:t>
            </a:r>
            <a:r>
              <a:rPr lang="en-US" dirty="0" err="1" smtClean="0"/>
              <a:t>bắt</a:t>
            </a:r>
            <a:r>
              <a:rPr lang="en-US" dirty="0" smtClean="0"/>
              <a:t> </a:t>
            </a:r>
            <a:r>
              <a:rPr lang="en-US" dirty="0" err="1" smtClean="0"/>
              <a:t>buộc</a:t>
            </a:r>
            <a:r>
              <a:rPr lang="en-US" dirty="0" smtClean="0"/>
              <a:t> </a:t>
            </a:r>
            <a:r>
              <a:rPr lang="en-US" dirty="0" err="1" smtClean="0"/>
              <a:t>phải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câu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cấu</a:t>
            </a:r>
            <a:r>
              <a:rPr lang="en-US" dirty="0" smtClean="0"/>
              <a:t> </a:t>
            </a:r>
            <a:r>
              <a:rPr lang="en-US" dirty="0" err="1" smtClean="0"/>
              <a:t>tạo</a:t>
            </a:r>
            <a:r>
              <a:rPr lang="en-US" dirty="0" smtClean="0"/>
              <a:t> </a:t>
            </a:r>
            <a:r>
              <a:rPr lang="en-US" dirty="0" err="1" smtClean="0"/>
              <a:t>hoàn</a:t>
            </a:r>
            <a:r>
              <a:rPr lang="en-US" dirty="0" smtClean="0"/>
              <a:t> </a:t>
            </a:r>
            <a:r>
              <a:rPr lang="en-US" dirty="0" err="1" smtClean="0"/>
              <a:t>chỉnh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diễn</a:t>
            </a:r>
            <a:r>
              <a:rPr lang="en-US" dirty="0" smtClean="0"/>
              <a:t> </a:t>
            </a:r>
            <a:r>
              <a:rPr lang="en-US" dirty="0" err="1" smtClean="0"/>
              <a:t>đạt</a:t>
            </a:r>
            <a:r>
              <a:rPr lang="en-US" dirty="0" smtClean="0"/>
              <a:t> </a:t>
            </a:r>
            <a:r>
              <a:rPr lang="en-US" dirty="0" err="1" smtClean="0"/>
              <a:t>đc</a:t>
            </a:r>
            <a:r>
              <a:rPr lang="en-US" dirty="0" smtClean="0"/>
              <a:t> 1 ý </a:t>
            </a:r>
            <a:r>
              <a:rPr lang="en-US" dirty="0" err="1" smtClean="0"/>
              <a:t>trọn</a:t>
            </a:r>
            <a:r>
              <a:rPr lang="en-US" dirty="0" smtClean="0"/>
              <a:t> </a:t>
            </a:r>
            <a:r>
              <a:rPr lang="en-US" dirty="0" err="1" smtClean="0"/>
              <a:t>vẹn</a:t>
            </a:r>
            <a:r>
              <a:rPr lang="en-US" dirty="0" smtClean="0"/>
              <a:t> .</a:t>
            </a:r>
            <a:r>
              <a:rPr lang="en-US" dirty="0" err="1" smtClean="0"/>
              <a:t>thành</a:t>
            </a:r>
            <a:r>
              <a:rPr lang="en-US" dirty="0" smtClean="0"/>
              <a:t> </a:t>
            </a:r>
            <a:r>
              <a:rPr lang="en-US" dirty="0" err="1" smtClean="0"/>
              <a:t>phần</a:t>
            </a:r>
            <a:r>
              <a:rPr lang="en-US" dirty="0" smtClean="0"/>
              <a:t> </a:t>
            </a:r>
            <a:r>
              <a:rPr lang="en-US" dirty="0" err="1" smtClean="0"/>
              <a:t>ko</a:t>
            </a:r>
            <a:r>
              <a:rPr lang="en-US" dirty="0" smtClean="0"/>
              <a:t> </a:t>
            </a:r>
            <a:r>
              <a:rPr lang="en-US" dirty="0" err="1" smtClean="0"/>
              <a:t>bắt</a:t>
            </a:r>
            <a:r>
              <a:rPr lang="en-US" dirty="0" smtClean="0"/>
              <a:t> </a:t>
            </a:r>
            <a:r>
              <a:rPr lang="en-US" dirty="0" err="1" smtClean="0"/>
              <a:t>buộc</a:t>
            </a:r>
            <a:r>
              <a:rPr lang="en-US" dirty="0" smtClean="0"/>
              <a:t> </a:t>
            </a:r>
            <a:r>
              <a:rPr lang="en-US" dirty="0" err="1" smtClean="0"/>
              <a:t>trg</a:t>
            </a:r>
            <a:r>
              <a:rPr lang="en-US" dirty="0" smtClean="0"/>
              <a:t> </a:t>
            </a:r>
            <a:r>
              <a:rPr lang="en-US" dirty="0" err="1" smtClean="0"/>
              <a:t>câu</a:t>
            </a:r>
            <a:r>
              <a:rPr lang="en-US" dirty="0" smtClean="0"/>
              <a:t> </a:t>
            </a:r>
            <a:r>
              <a:rPr lang="en-US" dirty="0" err="1" smtClean="0"/>
              <a:t>thường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phần</a:t>
            </a:r>
            <a:r>
              <a:rPr lang="en-US" dirty="0" smtClean="0"/>
              <a:t> </a:t>
            </a:r>
            <a:r>
              <a:rPr lang="en-US" dirty="0" err="1" smtClean="0"/>
              <a:t>phụ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Câu</a:t>
            </a:r>
            <a:r>
              <a:rPr lang="en-US" dirty="0" smtClean="0"/>
              <a:t> 2 ; </a:t>
            </a:r>
            <a:r>
              <a:rPr lang="en-US" dirty="0" err="1" smtClean="0"/>
              <a:t>Tố</a:t>
            </a:r>
            <a:r>
              <a:rPr lang="en-US" dirty="0" smtClean="0"/>
              <a:t> </a:t>
            </a:r>
            <a:r>
              <a:rPr lang="en-US" dirty="0" err="1" smtClean="0"/>
              <a:t>Hữu</a:t>
            </a:r>
            <a:r>
              <a:rPr lang="en-US" dirty="0" smtClean="0"/>
              <a:t> </a:t>
            </a:r>
            <a:r>
              <a:rPr lang="en-US" dirty="0" err="1" smtClean="0"/>
              <a:t>sinh</a:t>
            </a:r>
            <a:r>
              <a:rPr lang="en-US" dirty="0" smtClean="0"/>
              <a:t> </a:t>
            </a:r>
            <a:r>
              <a:rPr lang="en-US" dirty="0" err="1" smtClean="0"/>
              <a:t>năm</a:t>
            </a:r>
            <a:r>
              <a:rPr lang="en-US" dirty="0" smtClean="0"/>
              <a:t> 1920 </a:t>
            </a:r>
            <a:r>
              <a:rPr lang="en-US" dirty="0" err="1" smtClean="0"/>
              <a:t>mất</a:t>
            </a:r>
            <a:r>
              <a:rPr lang="en-US" dirty="0" smtClean="0"/>
              <a:t> </a:t>
            </a:r>
            <a:r>
              <a:rPr lang="en-US" dirty="0" err="1" smtClean="0"/>
              <a:t>năm</a:t>
            </a:r>
            <a:r>
              <a:rPr lang="en-US" dirty="0" smtClean="0"/>
              <a:t> 2002 ,  </a:t>
            </a:r>
            <a:r>
              <a:rPr lang="en-US" dirty="0" err="1" smtClean="0"/>
              <a:t>tên</a:t>
            </a:r>
            <a:r>
              <a:rPr lang="en-US" dirty="0" smtClean="0"/>
              <a:t> </a:t>
            </a:r>
            <a:r>
              <a:rPr lang="en-US" dirty="0" err="1" smtClean="0"/>
              <a:t>khai</a:t>
            </a:r>
            <a:r>
              <a:rPr lang="en-US" dirty="0" smtClean="0"/>
              <a:t> </a:t>
            </a:r>
            <a:r>
              <a:rPr lang="en-US" dirty="0" err="1" smtClean="0"/>
              <a:t>sinh</a:t>
            </a:r>
            <a:r>
              <a:rPr lang="en-US" dirty="0" smtClean="0"/>
              <a:t> </a:t>
            </a:r>
            <a:r>
              <a:rPr lang="en-US" dirty="0" err="1" smtClean="0"/>
              <a:t>Nguyễn</a:t>
            </a:r>
            <a:r>
              <a:rPr lang="en-US" dirty="0" smtClean="0"/>
              <a:t> Kim </a:t>
            </a:r>
            <a:r>
              <a:rPr lang="en-US" dirty="0" err="1" smtClean="0"/>
              <a:t>Thành</a:t>
            </a:r>
            <a:r>
              <a:rPr lang="en-US" dirty="0" smtClean="0"/>
              <a:t> ,</a:t>
            </a:r>
            <a:r>
              <a:rPr lang="en-US" dirty="0" err="1" smtClean="0"/>
              <a:t>quê</a:t>
            </a:r>
            <a:r>
              <a:rPr lang="en-US" dirty="0" smtClean="0"/>
              <a:t> ở </a:t>
            </a:r>
            <a:r>
              <a:rPr lang="en-US" dirty="0" err="1" smtClean="0"/>
              <a:t>thừa</a:t>
            </a:r>
            <a:r>
              <a:rPr lang="en-US" dirty="0" smtClean="0"/>
              <a:t> </a:t>
            </a:r>
            <a:r>
              <a:rPr lang="en-US" dirty="0" err="1" smtClean="0"/>
              <a:t>thiên</a:t>
            </a:r>
            <a:r>
              <a:rPr lang="en-US" dirty="0" smtClean="0"/>
              <a:t> – </a:t>
            </a:r>
            <a:r>
              <a:rPr lang="en-US" dirty="0" err="1" smtClean="0"/>
              <a:t>Huế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63" name="Picture 7" descr="thuocla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374" y="0"/>
            <a:ext cx="4563626" cy="2800350"/>
          </a:xfrm>
          <a:prstGeom prst="rect">
            <a:avLst/>
          </a:prstGeom>
          <a:noFill/>
          <a:ln w="9525">
            <a:solidFill>
              <a:srgbClr val="CCFFFF"/>
            </a:solidFill>
            <a:miter lim="800000"/>
            <a:headEnd/>
            <a:tailEnd/>
          </a:ln>
          <a:effectLst>
            <a:prstShdw prst="shdw13" dist="53882" dir="13500000">
              <a:srgbClr val="808080">
                <a:alpha val="50000"/>
              </a:srgb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5550"/>
            <a:ext cx="4602146" cy="237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17961" dir="2700000" algn="ctr" rotWithShape="0">
                    <a:srgbClr val="708688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374" y="2800350"/>
            <a:ext cx="4563626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17961" dir="2700000" algn="ctr" rotWithShape="0">
                    <a:srgbClr val="708688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19462" name="Picture 6" descr="C:\Users\Administrator.ThinPC-PC\Pictures\maxresdefaul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809750"/>
            <a:ext cx="45720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ay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37050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0539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98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98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9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0 Sản phẩm làm từ tre nứa tuyệt đẹp - Tikibook.c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09550"/>
            <a:ext cx="7143750" cy="4752976"/>
          </a:xfrm>
          <a:prstGeom prst="rect">
            <a:avLst/>
          </a:prstGeom>
          <a:noFill/>
        </p:spPr>
      </p:pic>
      <p:pic>
        <p:nvPicPr>
          <p:cNvPr id="2052" name="Picture 4" descr="10 Sản phẩm làm từ tre nứa tuyệt đẹp - Tikibook.c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90524"/>
            <a:ext cx="7143750" cy="4752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7053"/>
            <a:ext cx="3886200" cy="400050"/>
          </a:xfrm>
        </p:spPr>
        <p:txBody>
          <a:bodyPr/>
          <a:lstStyle/>
          <a:p>
            <a:pPr eaLnBrk="1" hangingPunct="1"/>
            <a:r>
              <a:rPr lang="en-US" altLang="en-US" sz="2800" b="1" i="1" dirty="0" err="1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altLang="en-US" sz="2800" b="1" i="1" dirty="0">
                <a:latin typeface="Times New Roman" pitchFamily="18" charset="0"/>
                <a:cs typeface="Times New Roman" pitchFamily="18" charset="0"/>
              </a:rPr>
              <a:t> 26-Tiết 102,103</a:t>
            </a:r>
          </a:p>
        </p:txBody>
      </p:sp>
      <p:sp>
        <p:nvSpPr>
          <p:cNvPr id="5123" name="Rectangle 2"/>
          <p:cNvSpPr txBox="1">
            <a:spLocks noChangeArrowheads="1"/>
          </p:cNvSpPr>
          <p:nvPr/>
        </p:nvSpPr>
        <p:spPr bwMode="auto">
          <a:xfrm>
            <a:off x="1295400" y="742950"/>
            <a:ext cx="6400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48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CÂY TRE VIỆT NAM</a:t>
            </a:r>
          </a:p>
        </p:txBody>
      </p:sp>
      <p:sp>
        <p:nvSpPr>
          <p:cNvPr id="2" name="Rectangle 1"/>
          <p:cNvSpPr/>
          <p:nvPr/>
        </p:nvSpPr>
        <p:spPr>
          <a:xfrm>
            <a:off x="4724400" y="1504950"/>
            <a:ext cx="304282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Aft>
                <a:spcPts val="0"/>
              </a:spcAft>
              <a:defRPr/>
            </a:pPr>
            <a:r>
              <a:rPr lang="en-US" sz="4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Thép</a:t>
            </a:r>
            <a:r>
              <a:rPr lang="en-US" sz="4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4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lvl="0" fontAlgn="auto">
              <a:spcAft>
                <a:spcPts val="0"/>
              </a:spcAft>
              <a:defRPr/>
            </a:pPr>
            <a:endParaRPr lang="en-US" sz="44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M\Downloads\images (8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09" y="2571752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\Downloads\download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71752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5123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0" y="6972300"/>
            <a:ext cx="2286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2400">
              <a:latin typeface=".VnTime" pitchFamily="34" charset="0"/>
              <a:cs typeface="Times New Roman" pitchFamily="18" charset="0"/>
            </a:endParaRPr>
          </a:p>
        </p:txBody>
      </p:sp>
      <p:sp>
        <p:nvSpPr>
          <p:cNvPr id="49158" name="Text Box 9"/>
          <p:cNvSpPr txBox="1">
            <a:spLocks noChangeArrowheads="1"/>
          </p:cNvSpPr>
          <p:nvPr/>
        </p:nvSpPr>
        <p:spPr bwMode="auto">
          <a:xfrm>
            <a:off x="1447800" y="20804"/>
            <a:ext cx="5257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tre</a:t>
            </a:r>
            <a:endParaRPr lang="en-US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M\Downloads\download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2950"/>
            <a:ext cx="4572000" cy="2133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\Downloads\images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76550"/>
            <a:ext cx="4572000" cy="22669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\Downloads\downloa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76551"/>
            <a:ext cx="4572000" cy="22669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\Downloads\images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742950"/>
            <a:ext cx="4572000" cy="2133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\Downloads\images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2950"/>
            <a:ext cx="4572000" cy="2133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M\Downloads\images (4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742951"/>
            <a:ext cx="4571999" cy="21245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M\Downloads\images (6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76551"/>
            <a:ext cx="4572000" cy="22669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M\Downloads\images (5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88482"/>
            <a:ext cx="4572000" cy="22550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M\Downloads\images (3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504950"/>
            <a:ext cx="4267200" cy="25872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7079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9" name="Text Box 5"/>
          <p:cNvSpPr txBox="1">
            <a:spLocks noChangeArrowheads="1"/>
          </p:cNvSpPr>
          <p:nvPr/>
        </p:nvSpPr>
        <p:spPr bwMode="auto">
          <a:xfrm>
            <a:off x="152400" y="0"/>
            <a:ext cx="3037114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I. </a:t>
            </a:r>
          </a:p>
        </p:txBody>
      </p:sp>
      <p:sp>
        <p:nvSpPr>
          <p:cNvPr id="287751" name="Text Box 7"/>
          <p:cNvSpPr txBox="1">
            <a:spLocks noChangeArrowheads="1"/>
          </p:cNvSpPr>
          <p:nvPr/>
        </p:nvSpPr>
        <p:spPr bwMode="auto">
          <a:xfrm>
            <a:off x="703385" y="736110"/>
            <a:ext cx="179070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  <a:defRPr/>
            </a:pP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1.Tác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14" name="Picture 4" descr="Nha van Thep Mo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2" y="2571751"/>
            <a:ext cx="3663462" cy="2571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66800" y="1295297"/>
            <a:ext cx="58228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Thép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(1925 - 1991)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endParaRPr lang="en-US" alt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66800" y="1929140"/>
            <a:ext cx="63036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2" name="Picture 2" descr="C:\Users\Administrator.ThinPC-PC\Pictures\bai-van-lop-3-ke-ve-nong-th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71751"/>
            <a:ext cx="54864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87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7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87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749" grpId="0" animBg="1"/>
      <p:bldP spid="287751" grpId="0" animBg="1"/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Text Box 9"/>
          <p:cNvSpPr txBox="1">
            <a:spLocks noChangeArrowheads="1"/>
          </p:cNvSpPr>
          <p:nvPr/>
        </p:nvSpPr>
        <p:spPr bwMode="auto">
          <a:xfrm>
            <a:off x="228600" y="57150"/>
            <a:ext cx="25415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9225" name="Text Box 8"/>
          <p:cNvSpPr txBox="1">
            <a:spLocks noChangeArrowheads="1"/>
          </p:cNvSpPr>
          <p:nvPr/>
        </p:nvSpPr>
        <p:spPr bwMode="auto">
          <a:xfrm>
            <a:off x="151113" y="580370"/>
            <a:ext cx="8841772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Nam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074" name="Picture 2" descr="C:\Users\M\Downloads\images (9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66949"/>
            <a:ext cx="4572000" cy="28765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M\Downloads\images (1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6950"/>
            <a:ext cx="4572000" cy="28765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7095" y="1553667"/>
            <a:ext cx="25058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  <a:defRPr/>
            </a:pP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kí</a:t>
            </a:r>
            <a:endParaRPr lang="en-US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  <p:bldP spid="9225" grpId="0" animBg="1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5762</TotalTime>
  <Words>765</Words>
  <Application>Microsoft Office PowerPoint</Application>
  <PresentationFormat>On-screen Show (16:9)</PresentationFormat>
  <Paragraphs>74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Slide 1</vt:lpstr>
      <vt:lpstr>Kiểm tra bài cũ </vt:lpstr>
      <vt:lpstr>Trả lời </vt:lpstr>
      <vt:lpstr>Slide 4</vt:lpstr>
      <vt:lpstr>Slide 5</vt:lpstr>
      <vt:lpstr>Tuần 26-Tiết 102,103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Chúc mọi người học tốt</vt:lpstr>
      <vt:lpstr>Slide 25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156</cp:revision>
  <dcterms:created xsi:type="dcterms:W3CDTF">2018-03-02T07:39:40Z</dcterms:created>
  <dcterms:modified xsi:type="dcterms:W3CDTF">2021-03-25T07:27:15Z</dcterms:modified>
</cp:coreProperties>
</file>